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6" r:id="rId3"/>
    <p:sldId id="266" r:id="rId4"/>
    <p:sldId id="267" r:id="rId5"/>
    <p:sldId id="257" r:id="rId6"/>
    <p:sldId id="258" r:id="rId7"/>
    <p:sldId id="259" r:id="rId8"/>
    <p:sldId id="260" r:id="rId9"/>
    <p:sldId id="261"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4737" autoAdjust="0"/>
  </p:normalViewPr>
  <p:slideViewPr>
    <p:cSldViewPr>
      <p:cViewPr varScale="1">
        <p:scale>
          <a:sx n="69" d="100"/>
          <a:sy n="69" d="100"/>
        </p:scale>
        <p:origin x="-14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0"/>
            <a:ext cx="7520940" cy="6172200"/>
          </a:xfrm>
        </p:spPr>
        <p:txBody>
          <a:bodyPr/>
          <a:lstStyle/>
          <a:p>
            <a:pPr algn="r"/>
            <a:r>
              <a:rPr lang="ar-EG" dirty="0" smtClean="0">
                <a:solidFill>
                  <a:srgbClr val="FF0000"/>
                </a:solidFill>
              </a:rPr>
              <a:t>محاضرة 1</a:t>
            </a:r>
            <a:br>
              <a:rPr lang="ar-EG" dirty="0" smtClean="0">
                <a:solidFill>
                  <a:srgbClr val="FF0000"/>
                </a:solidFill>
              </a:rPr>
            </a:br>
            <a:r>
              <a:rPr lang="ar-EG" dirty="0" smtClean="0">
                <a:solidFill>
                  <a:srgbClr val="FF0000"/>
                </a:solidFill>
              </a:rPr>
              <a:t>اسم المقرر: نظام التعليم في مصر والاتجاهات المعاصرة</a:t>
            </a:r>
            <a:br>
              <a:rPr lang="ar-EG" dirty="0" smtClean="0">
                <a:solidFill>
                  <a:srgbClr val="FF0000"/>
                </a:solidFill>
              </a:rPr>
            </a:br>
            <a:r>
              <a:rPr lang="ar-EG" dirty="0" smtClean="0">
                <a:solidFill>
                  <a:srgbClr val="FF0000"/>
                </a:solidFill>
              </a:rPr>
              <a:t>كود المقرر: </a:t>
            </a:r>
            <a:r>
              <a:rPr lang="en-US" dirty="0" smtClean="0">
                <a:solidFill>
                  <a:srgbClr val="FF0000"/>
                </a:solidFill>
              </a:rPr>
              <a:t>comp 421</a:t>
            </a:r>
            <a:r>
              <a:rPr lang="ar-EG" dirty="0" smtClean="0">
                <a:solidFill>
                  <a:srgbClr val="FF0000"/>
                </a:solidFill>
              </a:rPr>
              <a:t/>
            </a:r>
            <a:br>
              <a:rPr lang="ar-EG" dirty="0" smtClean="0">
                <a:solidFill>
                  <a:srgbClr val="FF0000"/>
                </a:solidFill>
              </a:rPr>
            </a:br>
            <a:r>
              <a:rPr lang="ar-EG" dirty="0" smtClean="0">
                <a:solidFill>
                  <a:srgbClr val="FF0000"/>
                </a:solidFill>
              </a:rPr>
              <a:t>أستاذ المقرر: د. فاطمة محمد منير اللمعي</a:t>
            </a:r>
            <a:br>
              <a:rPr lang="ar-EG" dirty="0" smtClean="0">
                <a:solidFill>
                  <a:srgbClr val="FF0000"/>
                </a:solidFill>
              </a:rPr>
            </a:br>
            <a:r>
              <a:rPr lang="ar-EG" dirty="0" smtClean="0">
                <a:solidFill>
                  <a:srgbClr val="FF0000"/>
                </a:solidFill>
              </a:rPr>
              <a:t>اسم الشعبة: جميع الشعب العلمية والأدبية والفنية ماعدا الطفولة</a:t>
            </a:r>
            <a:br>
              <a:rPr lang="ar-EG" dirty="0" smtClean="0">
                <a:solidFill>
                  <a:srgbClr val="FF0000"/>
                </a:solidFill>
              </a:rPr>
            </a:br>
            <a:r>
              <a:rPr lang="ar-EG" dirty="0" smtClean="0">
                <a:solidFill>
                  <a:srgbClr val="FF0000"/>
                </a:solidFill>
              </a:rPr>
              <a:t>الفرقة الدراسية: الفرقة الرابعة</a:t>
            </a:r>
            <a:endParaRPr lang="ar-EG" dirty="0">
              <a:solidFill>
                <a:srgbClr val="FF0000"/>
              </a:solidFill>
            </a:endParaRPr>
          </a:p>
        </p:txBody>
      </p:sp>
    </p:spTree>
    <p:extLst>
      <p:ext uri="{BB962C8B-B14F-4D97-AF65-F5344CB8AC3E}">
        <p14:creationId xmlns:p14="http://schemas.microsoft.com/office/powerpoint/2010/main" val="3134605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93866"/>
          </a:xfrm>
          <a:prstGeom prst="rect">
            <a:avLst/>
          </a:prstGeom>
        </p:spPr>
        <p:txBody>
          <a:bodyPr wrap="square">
            <a:spAutoFit/>
          </a:bodyPr>
          <a:lstStyle/>
          <a:p>
            <a:pPr algn="ctr" rtl="1"/>
            <a:r>
              <a:rPr lang="ar-EG" sz="2800" b="1" dirty="0" smtClean="0"/>
              <a:t>خلاصة </a:t>
            </a:r>
          </a:p>
          <a:p>
            <a:pPr algn="r" rtl="1"/>
            <a:endParaRPr lang="en-US" sz="2800" dirty="0"/>
          </a:p>
          <a:p>
            <a:pPr algn="r" rtl="1"/>
            <a:r>
              <a:rPr lang="ar-EG" sz="2800" u="sng" dirty="0"/>
              <a:t>وفى ضوء ما سبق يتضح لنا أن التربية المقارنة قد تطورت فى خلال قرن ونصف </a:t>
            </a:r>
            <a:r>
              <a:rPr lang="ar-EG" sz="2800" u="sng" dirty="0" smtClean="0"/>
              <a:t>القرن كما يلي:</a:t>
            </a:r>
          </a:p>
          <a:p>
            <a:pPr algn="r" rtl="1"/>
            <a:r>
              <a:rPr lang="ar-EG" sz="2800" u="sng" dirty="0" smtClean="0"/>
              <a:t> </a:t>
            </a:r>
          </a:p>
          <a:p>
            <a:pPr marL="457200" indent="-457200" algn="r" rtl="1">
              <a:buFont typeface="Arial" pitchFamily="34" charset="0"/>
              <a:buChar char="•"/>
            </a:pPr>
            <a:r>
              <a:rPr lang="ar-EG" sz="2800" dirty="0" smtClean="0"/>
              <a:t>من </a:t>
            </a:r>
            <a:r>
              <a:rPr lang="ar-EG" sz="2800" dirty="0"/>
              <a:t>مرحلة الفضول وحب الاستطلاع إلى مرحلة التحليل العلمى </a:t>
            </a:r>
          </a:p>
          <a:p>
            <a:pPr algn="r" rtl="1"/>
            <a:endParaRPr lang="en-US" sz="2800" dirty="0"/>
          </a:p>
          <a:p>
            <a:pPr marL="457200" lvl="0" indent="-457200" algn="r" rtl="1">
              <a:buFont typeface="Arial" pitchFamily="34" charset="0"/>
              <a:buChar char="•"/>
            </a:pPr>
            <a:r>
              <a:rPr lang="ar-EG" sz="2800" dirty="0" smtClean="0"/>
              <a:t>ومن </a:t>
            </a:r>
            <a:r>
              <a:rPr lang="ar-EG" sz="2800" dirty="0"/>
              <a:t>الجمع المشوش غير المتجانس للمعلومات الى جمع يقوم على الدقة والتمييز</a:t>
            </a:r>
            <a:r>
              <a:rPr lang="ar-EG" sz="2800" dirty="0" smtClean="0"/>
              <a:t>.</a:t>
            </a:r>
          </a:p>
          <a:p>
            <a:pPr lvl="0" algn="r" rtl="1"/>
            <a:endParaRPr lang="en-US" sz="2800" dirty="0"/>
          </a:p>
          <a:p>
            <a:pPr marL="457200" lvl="0" indent="-457200" algn="r" rtl="1">
              <a:buFont typeface="Arial" pitchFamily="34" charset="0"/>
              <a:buChar char="•"/>
            </a:pPr>
            <a:r>
              <a:rPr lang="ar-EG" sz="2800" dirty="0"/>
              <a:t>ومن مجرد عمل إنسانى فى التعاون والتفاهم الدولى إلى مهنة الاحتراف</a:t>
            </a:r>
            <a:r>
              <a:rPr lang="ar-EG" sz="2800" dirty="0" smtClean="0"/>
              <a:t>.</a:t>
            </a:r>
          </a:p>
          <a:p>
            <a:pPr lvl="0" algn="r" rtl="1"/>
            <a:endParaRPr lang="en-US" sz="2800" dirty="0"/>
          </a:p>
          <a:p>
            <a:pPr marL="457200" lvl="0" indent="-457200" algn="r" rtl="1">
              <a:buFont typeface="Arial" pitchFamily="34" charset="0"/>
              <a:buChar char="•"/>
            </a:pPr>
            <a:r>
              <a:rPr lang="ar-EG" sz="2800" dirty="0"/>
              <a:t>ومن التحليل القائم على الحدس والتخمين إلى تحليل يقوم على التفكير العلمى.</a:t>
            </a:r>
            <a:endParaRPr lang="en-US" sz="2800" dirty="0"/>
          </a:p>
        </p:txBody>
      </p:sp>
    </p:spTree>
    <p:extLst>
      <p:ext uri="{BB962C8B-B14F-4D97-AF65-F5344CB8AC3E}">
        <p14:creationId xmlns:p14="http://schemas.microsoft.com/office/powerpoint/2010/main" val="4500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4401205"/>
          </a:xfrm>
          <a:prstGeom prst="rect">
            <a:avLst/>
          </a:prstGeom>
        </p:spPr>
        <p:txBody>
          <a:bodyPr wrap="square">
            <a:spAutoFit/>
          </a:bodyPr>
          <a:lstStyle/>
          <a:p>
            <a:pPr algn="r" rtl="1"/>
            <a:r>
              <a:rPr lang="ar-EG" sz="2800" b="1" dirty="0" smtClean="0"/>
              <a:t>الأهداف التطبيقية للتربية المقارنة:</a:t>
            </a:r>
          </a:p>
          <a:p>
            <a:pPr algn="r" rtl="1"/>
            <a:r>
              <a:rPr lang="ar-EG" sz="2800" u="sng" dirty="0" smtClean="0"/>
              <a:t>نتناول </a:t>
            </a:r>
            <a:r>
              <a:rPr lang="ar-EG" sz="2800" u="sng" dirty="0"/>
              <a:t>معًا الأهداف التطبيقية لدراسة نظم التعليم من منظور مقارن وهي كالتالي:</a:t>
            </a:r>
            <a:endParaRPr lang="en-US" sz="2800" u="sng" dirty="0"/>
          </a:p>
          <a:p>
            <a:pPr marL="514350" lvl="0" indent="-514350" algn="r" rtl="1">
              <a:buAutoNum type="arabicPeriod"/>
            </a:pPr>
            <a:r>
              <a:rPr lang="ar-EG" sz="2800" dirty="0" smtClean="0"/>
              <a:t>إشباع </a:t>
            </a:r>
            <a:r>
              <a:rPr lang="ar-EG" sz="2800" dirty="0"/>
              <a:t>الاهتمام بمعرفة الكيفية التى يعيش ويتعلم بها الآخرون</a:t>
            </a:r>
            <a:r>
              <a:rPr lang="ar-EG" sz="2800" dirty="0" smtClean="0"/>
              <a:t>.</a:t>
            </a:r>
          </a:p>
          <a:p>
            <a:pPr lvl="0" algn="r" rtl="1"/>
            <a:endParaRPr lang="en-US" sz="2800" dirty="0"/>
          </a:p>
          <a:p>
            <a:pPr lvl="0" algn="r" rtl="1"/>
            <a:r>
              <a:rPr lang="ar-EG" sz="2800" dirty="0" smtClean="0"/>
              <a:t>2. تزود </a:t>
            </a:r>
            <a:r>
              <a:rPr lang="ar-EG" sz="2800" dirty="0"/>
              <a:t>التربية المقارنة التربويين وواضعى السياسات التعليمية والمخططين للتعليم ببدائل رسم السياسة التعليمية واتخاذ القرار التربوى، حتى تأتى السياسة التعليمية أو الخطة التعليمية على أساس ثابت وسليم</a:t>
            </a:r>
            <a:r>
              <a:rPr lang="ar-EG" sz="2800" dirty="0" smtClean="0"/>
              <a:t>.</a:t>
            </a:r>
          </a:p>
          <a:p>
            <a:pPr lvl="0" algn="r" rtl="1"/>
            <a:endParaRPr lang="en-US" sz="2800" dirty="0"/>
          </a:p>
          <a:p>
            <a:pPr lvl="0" algn="r" rtl="1"/>
            <a:r>
              <a:rPr lang="ar-EG" sz="2800" dirty="0" smtClean="0"/>
              <a:t>3. تلعب </a:t>
            </a:r>
            <a:r>
              <a:rPr lang="ar-EG" sz="2800" dirty="0"/>
              <a:t>التربية المقارنة دوراً مهما فى صنع القرارات التربوية المتعلقة بالقضايا الحيوية للنظام التعليمى.</a:t>
            </a:r>
            <a:endParaRPr lang="en-US" sz="2800" dirty="0"/>
          </a:p>
        </p:txBody>
      </p:sp>
    </p:spTree>
    <p:extLst>
      <p:ext uri="{BB962C8B-B14F-4D97-AF65-F5344CB8AC3E}">
        <p14:creationId xmlns:p14="http://schemas.microsoft.com/office/powerpoint/2010/main" val="42340171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3970318"/>
          </a:xfrm>
          <a:prstGeom prst="rect">
            <a:avLst/>
          </a:prstGeom>
        </p:spPr>
        <p:txBody>
          <a:bodyPr wrap="square">
            <a:spAutoFit/>
          </a:bodyPr>
          <a:lstStyle/>
          <a:p>
            <a:pPr lvl="0" algn="r" rtl="1"/>
            <a:r>
              <a:rPr lang="ar-EG" sz="2800" dirty="0" smtClean="0"/>
              <a:t>4. تسهم </a:t>
            </a:r>
            <a:r>
              <a:rPr lang="ar-EG" sz="2800" dirty="0"/>
              <a:t>إسهاماً فعالاً فى برامج التطوير والإصلاح التربوى فى مختلف دول العالم</a:t>
            </a:r>
            <a:r>
              <a:rPr lang="ar-EG" sz="2800" dirty="0" smtClean="0"/>
              <a:t>.</a:t>
            </a:r>
          </a:p>
          <a:p>
            <a:pPr lvl="0" algn="r" rtl="1"/>
            <a:endParaRPr lang="en-US" sz="2800" dirty="0"/>
          </a:p>
          <a:p>
            <a:pPr lvl="0" algn="r" rtl="1"/>
            <a:r>
              <a:rPr lang="ar-EG" sz="2800" dirty="0" smtClean="0"/>
              <a:t>5. تحديد </a:t>
            </a:r>
            <a:r>
              <a:rPr lang="ar-EG" sz="2800" dirty="0"/>
              <a:t>القوى والعوامل الثقافية التى تحكم مسار التطوير والإصلاح والتغيير فى النظم التعليمية وتوجيه مستقبلها</a:t>
            </a:r>
            <a:r>
              <a:rPr lang="ar-EG" sz="2800" dirty="0" smtClean="0"/>
              <a:t>.</a:t>
            </a:r>
          </a:p>
          <a:p>
            <a:pPr lvl="0" algn="r" rtl="1"/>
            <a:endParaRPr lang="en-US" sz="2800" dirty="0"/>
          </a:p>
          <a:p>
            <a:pPr lvl="0" algn="r" rtl="1"/>
            <a:r>
              <a:rPr lang="ar-EG" sz="2800" dirty="0" smtClean="0"/>
              <a:t>6. تؤكد </a:t>
            </a:r>
            <a:r>
              <a:rPr lang="ar-EG" sz="2800" dirty="0"/>
              <a:t>التربية المقارنة انتقالية وإمكانية تطبيق الأفكار والنظريات التربوية من دولة إلى أخرى، وذلك بعد تحقيق تكيفها مع الدولة المنقول إليها تلك الأفكار والنظريات وثقافتها .</a:t>
            </a:r>
            <a:endParaRPr lang="en-US" sz="2800" dirty="0"/>
          </a:p>
        </p:txBody>
      </p:sp>
    </p:spTree>
    <p:extLst>
      <p:ext uri="{BB962C8B-B14F-4D97-AF65-F5344CB8AC3E}">
        <p14:creationId xmlns:p14="http://schemas.microsoft.com/office/powerpoint/2010/main" val="36603958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832092"/>
          </a:xfrm>
          <a:prstGeom prst="rect">
            <a:avLst/>
          </a:prstGeom>
        </p:spPr>
        <p:txBody>
          <a:bodyPr wrap="square">
            <a:spAutoFit/>
          </a:bodyPr>
          <a:lstStyle/>
          <a:p>
            <a:pPr algn="r" rtl="1"/>
            <a:r>
              <a:rPr lang="ar-EG" sz="2800" b="1" dirty="0"/>
              <a:t>مراحل تطور علم التربية المقارنة </a:t>
            </a:r>
            <a:endParaRPr lang="ar-EG" sz="2800" b="1" dirty="0" smtClean="0"/>
          </a:p>
          <a:p>
            <a:pPr algn="r" rtl="1"/>
            <a:endParaRPr lang="ar-EG" sz="2800" b="1" dirty="0" smtClean="0"/>
          </a:p>
          <a:p>
            <a:pPr algn="r" rtl="1"/>
            <a:r>
              <a:rPr lang="ar-EG" sz="2800" u="sng" dirty="0" smtClean="0"/>
              <a:t>وتتألف </a:t>
            </a:r>
            <a:r>
              <a:rPr lang="ar-EG" sz="2800" u="sng" dirty="0"/>
              <a:t>من أربعة مراحل أساسية هي</a:t>
            </a:r>
            <a:r>
              <a:rPr lang="ar-EG" sz="2800" u="sng" dirty="0" smtClean="0"/>
              <a:t>:</a:t>
            </a:r>
          </a:p>
          <a:p>
            <a:pPr algn="r" rtl="1"/>
            <a:endParaRPr lang="en-US" sz="2800" dirty="0"/>
          </a:p>
          <a:p>
            <a:pPr marL="514350" lvl="0" indent="-514350" algn="r" rtl="1">
              <a:buAutoNum type="arabicPeriod"/>
            </a:pPr>
            <a:r>
              <a:rPr lang="ar-SA" sz="2800" dirty="0" smtClean="0"/>
              <a:t>مرحلة </a:t>
            </a:r>
            <a:r>
              <a:rPr lang="ar-SA" sz="2800" dirty="0"/>
              <a:t>وصف نظم الحياة فى البلاد </a:t>
            </a:r>
            <a:r>
              <a:rPr lang="ar-SA" sz="2800" dirty="0" smtClean="0"/>
              <a:t>المختلفة</a:t>
            </a:r>
            <a:endParaRPr lang="ar-EG" sz="2800" dirty="0" smtClean="0"/>
          </a:p>
          <a:p>
            <a:pPr lvl="0" algn="r" rtl="1"/>
            <a:endParaRPr lang="en-US" sz="2800" dirty="0"/>
          </a:p>
          <a:p>
            <a:pPr lvl="0" algn="r" rtl="1"/>
            <a:r>
              <a:rPr lang="ar-EG" sz="2800" dirty="0" smtClean="0"/>
              <a:t>2. </a:t>
            </a:r>
            <a:r>
              <a:rPr lang="ar-SA" sz="2800" dirty="0" smtClean="0"/>
              <a:t>مرحلة </a:t>
            </a:r>
            <a:r>
              <a:rPr lang="ar-SA" sz="2800" dirty="0"/>
              <a:t>النقل </a:t>
            </a:r>
            <a:r>
              <a:rPr lang="ar-SA" sz="2800" dirty="0" smtClean="0"/>
              <a:t>والاستعارة</a:t>
            </a:r>
            <a:endParaRPr lang="ar-EG" sz="2800" dirty="0" smtClean="0"/>
          </a:p>
          <a:p>
            <a:pPr lvl="0" algn="r" rtl="1"/>
            <a:endParaRPr lang="en-US" sz="2800" dirty="0"/>
          </a:p>
          <a:p>
            <a:pPr lvl="0" algn="r" rtl="1"/>
            <a:r>
              <a:rPr lang="ar-EG" sz="2800" dirty="0" smtClean="0"/>
              <a:t>3. </a:t>
            </a:r>
            <a:r>
              <a:rPr lang="ar-SA" sz="2800" dirty="0" smtClean="0"/>
              <a:t>مرحلة </a:t>
            </a:r>
            <a:r>
              <a:rPr lang="ar-SA" sz="2800" dirty="0"/>
              <a:t>القوى والعوامل </a:t>
            </a:r>
            <a:r>
              <a:rPr lang="ar-SA" sz="2800" dirty="0" smtClean="0"/>
              <a:t>الثقافية</a:t>
            </a:r>
            <a:endParaRPr lang="ar-EG" sz="2800" dirty="0" smtClean="0"/>
          </a:p>
          <a:p>
            <a:pPr lvl="0" algn="r" rtl="1"/>
            <a:endParaRPr lang="en-US" sz="2800" dirty="0"/>
          </a:p>
          <a:p>
            <a:pPr lvl="0" algn="r" rtl="1"/>
            <a:r>
              <a:rPr lang="ar-EG" sz="2800" dirty="0" smtClean="0"/>
              <a:t>4. مرحلة </a:t>
            </a:r>
            <a:r>
              <a:rPr lang="ar-EG" sz="2800" dirty="0"/>
              <a:t>المنهجية العلمية.</a:t>
            </a:r>
            <a:endParaRPr lang="en-US" sz="2800" dirty="0"/>
          </a:p>
        </p:txBody>
      </p:sp>
    </p:spTree>
    <p:extLst>
      <p:ext uri="{BB962C8B-B14F-4D97-AF65-F5344CB8AC3E}">
        <p14:creationId xmlns:p14="http://schemas.microsoft.com/office/powerpoint/2010/main" val="36603958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108543"/>
          </a:xfrm>
          <a:prstGeom prst="rect">
            <a:avLst/>
          </a:prstGeom>
        </p:spPr>
        <p:txBody>
          <a:bodyPr wrap="square">
            <a:spAutoFit/>
          </a:bodyPr>
          <a:lstStyle/>
          <a:p>
            <a:pPr algn="r" rtl="1"/>
            <a:r>
              <a:rPr lang="ar-EG" sz="2800" b="1" dirty="0" smtClean="0"/>
              <a:t>في </a:t>
            </a:r>
            <a:r>
              <a:rPr lang="ar-EG" sz="2800" b="1" dirty="0"/>
              <a:t>كل مرحلة من تلك المراحل </a:t>
            </a:r>
            <a:r>
              <a:rPr lang="ar-EG" sz="2800" b="1" dirty="0" smtClean="0"/>
              <a:t>لابد من تحديد :</a:t>
            </a:r>
          </a:p>
          <a:p>
            <a:pPr algn="r" rtl="1"/>
            <a:endParaRPr lang="en-US" sz="2800" dirty="0"/>
          </a:p>
          <a:p>
            <a:pPr lvl="0" algn="r" rtl="1"/>
            <a:r>
              <a:rPr lang="ar-EG" sz="2800" dirty="0" smtClean="0"/>
              <a:t>1. المدى </a:t>
            </a:r>
            <a:r>
              <a:rPr lang="ar-EG" sz="2800" dirty="0"/>
              <a:t>الزمني لكل </a:t>
            </a:r>
            <a:r>
              <a:rPr lang="ar-EG" sz="2800" dirty="0" smtClean="0"/>
              <a:t>مرحلة</a:t>
            </a:r>
          </a:p>
          <a:p>
            <a:pPr lvl="0" algn="r" rtl="1"/>
            <a:endParaRPr lang="en-US" sz="2800" dirty="0"/>
          </a:p>
          <a:p>
            <a:pPr lvl="0" algn="r" rtl="1"/>
            <a:r>
              <a:rPr lang="ar-EG" sz="2800" dirty="0" smtClean="0"/>
              <a:t>2. أهم </a:t>
            </a:r>
            <a:r>
              <a:rPr lang="ar-EG" sz="2800" dirty="0"/>
              <a:t>سمات </a:t>
            </a:r>
            <a:r>
              <a:rPr lang="ar-EG" sz="2800" dirty="0" smtClean="0"/>
              <a:t>المرحلة</a:t>
            </a:r>
          </a:p>
          <a:p>
            <a:pPr lvl="0" algn="r" rtl="1"/>
            <a:endParaRPr lang="en-US" sz="2800" dirty="0"/>
          </a:p>
          <a:p>
            <a:pPr lvl="0" algn="r" rtl="1"/>
            <a:r>
              <a:rPr lang="ar-EG" sz="2800" dirty="0" smtClean="0"/>
              <a:t>3. أهم </a:t>
            </a:r>
            <a:r>
              <a:rPr lang="ar-EG" sz="2800" dirty="0"/>
              <a:t>روادها </a:t>
            </a:r>
            <a:endParaRPr lang="en-US" sz="2800" dirty="0"/>
          </a:p>
        </p:txBody>
      </p:sp>
    </p:spTree>
    <p:extLst>
      <p:ext uri="{BB962C8B-B14F-4D97-AF65-F5344CB8AC3E}">
        <p14:creationId xmlns:p14="http://schemas.microsoft.com/office/powerpoint/2010/main" val="340904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pPr algn="r" rtl="1"/>
            <a:r>
              <a:rPr lang="ar-SA" sz="2800" b="1" dirty="0"/>
              <a:t>أولًا: مرحلة وصف (نظم الحياة) فى البلاد </a:t>
            </a:r>
            <a:r>
              <a:rPr lang="ar-SA" sz="2800" b="1" dirty="0" smtClean="0"/>
              <a:t>المختلفة</a:t>
            </a:r>
            <a:endParaRPr lang="ar-EG" sz="2800" b="1" dirty="0" smtClean="0"/>
          </a:p>
          <a:p>
            <a:pPr algn="r" rtl="1"/>
            <a:endParaRPr lang="en-US" sz="2800" dirty="0"/>
          </a:p>
          <a:p>
            <a:pPr lvl="0" algn="r" rtl="1"/>
            <a:r>
              <a:rPr lang="ar-SA" sz="2800" dirty="0"/>
              <a:t>وتمتد هذه الفترة </a:t>
            </a:r>
            <a:r>
              <a:rPr lang="ar-SA" sz="2800" u="sng" dirty="0"/>
              <a:t>من العصور القديمة وحتى نهاية القرن الثامن عشر تقريبا</a:t>
            </a:r>
            <a:r>
              <a:rPr lang="ar-SA" sz="2800" dirty="0"/>
              <a:t>، </a:t>
            </a:r>
            <a:endParaRPr lang="ar-EG" sz="2800" dirty="0" smtClean="0"/>
          </a:p>
          <a:p>
            <a:pPr lvl="0" algn="r" rtl="1"/>
            <a:endParaRPr lang="en-US" sz="2800" dirty="0"/>
          </a:p>
          <a:p>
            <a:pPr algn="r" rtl="1"/>
            <a:r>
              <a:rPr lang="ar-SA" sz="2800" u="sng" dirty="0"/>
              <a:t>ومن سماتها:</a:t>
            </a:r>
            <a:r>
              <a:rPr lang="ar-SA" sz="2800" dirty="0"/>
              <a:t> </a:t>
            </a:r>
            <a:endParaRPr lang="ar-EG" sz="2800" dirty="0" smtClean="0"/>
          </a:p>
          <a:p>
            <a:pPr algn="r" rtl="1"/>
            <a:endParaRPr lang="en-US" sz="2800" dirty="0"/>
          </a:p>
          <a:p>
            <a:pPr lvl="0" algn="r" rtl="1"/>
            <a:r>
              <a:rPr lang="ar-SA" sz="2800" dirty="0"/>
              <a:t>أنها تعتبر الارهاصات الأولى للتربية </a:t>
            </a:r>
            <a:r>
              <a:rPr lang="ar-SA" sz="2800" dirty="0" smtClean="0"/>
              <a:t>المقارنة. </a:t>
            </a:r>
            <a:r>
              <a:rPr lang="ar-EG" sz="2800" u="sng" dirty="0" smtClean="0"/>
              <a:t>( فسر ذلك )</a:t>
            </a:r>
          </a:p>
          <a:p>
            <a:pPr lvl="0" algn="r" rtl="1"/>
            <a:endParaRPr lang="ar-EG" sz="2800" u="sng" dirty="0" smtClean="0"/>
          </a:p>
          <a:p>
            <a:pPr lvl="0" algn="r" rtl="1"/>
            <a:r>
              <a:rPr lang="ar-SA" sz="2800" dirty="0" smtClean="0"/>
              <a:t>أن </a:t>
            </a:r>
            <a:r>
              <a:rPr lang="ar-SA" sz="2800" dirty="0"/>
              <a:t>هذه المرحلة كانت </a:t>
            </a:r>
            <a:r>
              <a:rPr lang="ar-SA" sz="2800" dirty="0" smtClean="0"/>
              <a:t>م</a:t>
            </a:r>
            <a:r>
              <a:rPr lang="ar-EG" sz="2800" dirty="0" smtClean="0"/>
              <a:t>جرد </a:t>
            </a:r>
            <a:r>
              <a:rPr lang="ar-SA" sz="2800" dirty="0" smtClean="0"/>
              <a:t>وصف </a:t>
            </a:r>
            <a:r>
              <a:rPr lang="ar-SA" sz="2800" dirty="0"/>
              <a:t>وانطباعات </a:t>
            </a:r>
            <a:r>
              <a:rPr lang="ar-EG" sz="2800" dirty="0" smtClean="0"/>
              <a:t>من جانب </a:t>
            </a:r>
            <a:r>
              <a:rPr lang="ar-SA" sz="2800" dirty="0" smtClean="0"/>
              <a:t>لأفراد للثقافات المختلفة</a:t>
            </a:r>
            <a:endParaRPr lang="ar-EG" sz="2800" dirty="0" smtClean="0"/>
          </a:p>
          <a:p>
            <a:pPr lvl="0" algn="r" rtl="1"/>
            <a:endParaRPr lang="en-US" sz="2800" dirty="0"/>
          </a:p>
          <a:p>
            <a:pPr algn="r" rtl="1"/>
            <a:r>
              <a:rPr lang="ar-SA" sz="2800" u="sng" dirty="0"/>
              <a:t>أهم روادها:</a:t>
            </a:r>
            <a:endParaRPr lang="en-US" sz="2800" dirty="0"/>
          </a:p>
          <a:p>
            <a:pPr algn="r" rtl="1"/>
            <a:r>
              <a:rPr lang="ar-SA" sz="2800" dirty="0"/>
              <a:t>ولقد كان من أبرز الرواد لهذه المرحلة ابن خلدون </a:t>
            </a:r>
            <a:r>
              <a:rPr lang="ar-SA" sz="2800" dirty="0" smtClean="0"/>
              <a:t>و</a:t>
            </a:r>
            <a:r>
              <a:rPr lang="ar-EG" sz="2800" dirty="0" smtClean="0"/>
              <a:t>ا</a:t>
            </a:r>
            <a:r>
              <a:rPr lang="ar-SA" sz="2800" dirty="0" smtClean="0"/>
              <a:t>بن </a:t>
            </a:r>
            <a:r>
              <a:rPr lang="ar-SA" sz="2800" dirty="0"/>
              <a:t>بطوطه</a:t>
            </a:r>
            <a:r>
              <a:rPr lang="ar-SA" sz="2800" dirty="0" smtClean="0"/>
              <a:t>.</a:t>
            </a:r>
            <a:r>
              <a:rPr lang="ar-EG" sz="2800" dirty="0" smtClean="0"/>
              <a:t>( وضح أهم مساهماتهم في التمهيد لنشأة علم التربية المقارنة)</a:t>
            </a:r>
          </a:p>
          <a:p>
            <a:pPr algn="r" rtl="1"/>
            <a:endParaRPr lang="en-US" sz="2800" dirty="0"/>
          </a:p>
        </p:txBody>
      </p:sp>
    </p:spTree>
    <p:extLst>
      <p:ext uri="{BB962C8B-B14F-4D97-AF65-F5344CB8AC3E}">
        <p14:creationId xmlns:p14="http://schemas.microsoft.com/office/powerpoint/2010/main" val="380597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986528"/>
          </a:xfrm>
          <a:prstGeom prst="rect">
            <a:avLst/>
          </a:prstGeom>
        </p:spPr>
        <p:txBody>
          <a:bodyPr wrap="square">
            <a:spAutoFit/>
          </a:bodyPr>
          <a:lstStyle/>
          <a:p>
            <a:pPr algn="r" rtl="1"/>
            <a:r>
              <a:rPr lang="ar-SA" sz="2800" b="1" dirty="0"/>
              <a:t>ثانيًا: مرحلة النقل والاستعارة:</a:t>
            </a:r>
            <a:endParaRPr lang="en-US" sz="2800" dirty="0"/>
          </a:p>
          <a:p>
            <a:pPr algn="r" rtl="1"/>
            <a:r>
              <a:rPr lang="ar-SA" sz="2800" dirty="0"/>
              <a:t>وتمتد هذه المرحلة </a:t>
            </a:r>
            <a:r>
              <a:rPr lang="ar-SA" sz="2800" u="sng" dirty="0"/>
              <a:t>من بداية القرن التاسع عشر حتى نهايته </a:t>
            </a:r>
            <a:r>
              <a:rPr lang="ar-SA" sz="2800" u="sng" dirty="0" smtClean="0"/>
              <a:t>تقريب</a:t>
            </a:r>
            <a:r>
              <a:rPr lang="ar-EG" sz="2800" u="sng" dirty="0" smtClean="0"/>
              <a:t>ً</a:t>
            </a:r>
            <a:r>
              <a:rPr lang="ar-SA" sz="2800" u="sng" dirty="0" smtClean="0"/>
              <a:t>ا</a:t>
            </a:r>
            <a:r>
              <a:rPr lang="ar-SA" sz="2800" dirty="0"/>
              <a:t>،</a:t>
            </a:r>
            <a:endParaRPr lang="en-US" sz="2800" dirty="0"/>
          </a:p>
          <a:p>
            <a:pPr algn="r" rtl="1"/>
            <a:endParaRPr lang="ar-EG" sz="2800" u="sng" dirty="0" smtClean="0"/>
          </a:p>
          <a:p>
            <a:pPr algn="r" rtl="1"/>
            <a:r>
              <a:rPr lang="ar-SA" sz="2800" u="sng" dirty="0" smtClean="0"/>
              <a:t>ومن </a:t>
            </a:r>
            <a:r>
              <a:rPr lang="ar-SA" sz="2800" u="sng" dirty="0"/>
              <a:t>سماتها:</a:t>
            </a:r>
            <a:endParaRPr lang="en-US" sz="2800" dirty="0"/>
          </a:p>
          <a:p>
            <a:pPr lvl="0" algn="r" rtl="1"/>
            <a:r>
              <a:rPr lang="ar-EG" sz="2800" dirty="0" smtClean="0"/>
              <a:t>السعي نحو </a:t>
            </a:r>
            <a:r>
              <a:rPr lang="ar-SA" sz="2800" dirty="0" smtClean="0"/>
              <a:t>إصلاح </a:t>
            </a:r>
            <a:r>
              <a:rPr lang="ar-SA" sz="2800" dirty="0"/>
              <a:t>نظم </a:t>
            </a:r>
            <a:r>
              <a:rPr lang="ar-EG" sz="2800" dirty="0" smtClean="0"/>
              <a:t>ال</a:t>
            </a:r>
            <a:r>
              <a:rPr lang="ar-SA" sz="2800" dirty="0" smtClean="0"/>
              <a:t>تعلي</a:t>
            </a:r>
            <a:r>
              <a:rPr lang="ar-EG" sz="2800" dirty="0" smtClean="0"/>
              <a:t>م</a:t>
            </a:r>
            <a:r>
              <a:rPr lang="ar-SA" sz="2800" dirty="0" smtClean="0"/>
              <a:t> </a:t>
            </a:r>
            <a:r>
              <a:rPr lang="ar-SA" sz="2800" dirty="0"/>
              <a:t>القومية </a:t>
            </a:r>
            <a:r>
              <a:rPr lang="ar-EG" sz="2800" u="sng" dirty="0" smtClean="0"/>
              <a:t>( كيف تم ذلك ؟ )</a:t>
            </a:r>
          </a:p>
          <a:p>
            <a:pPr lvl="0" algn="r" rtl="1"/>
            <a:endParaRPr lang="ar-EG" sz="2800" dirty="0"/>
          </a:p>
          <a:p>
            <a:pPr lvl="0" algn="r" rtl="1"/>
            <a:r>
              <a:rPr lang="ar-EG" sz="2800" dirty="0" smtClean="0"/>
              <a:t>معظم </a:t>
            </a:r>
            <a:r>
              <a:rPr lang="ar-EG" sz="2800" dirty="0"/>
              <a:t>مربى هذه المرحلة لم يقدموا للتربية المقارنة الجديد المطلوب، واكتفوا بالانبهار بالنظم الأكثر تقدما ونقلها أو استعارتها لإصلاح نظمهم القومية؛ </a:t>
            </a:r>
            <a:endParaRPr lang="ar-EG" sz="2800" dirty="0" smtClean="0"/>
          </a:p>
          <a:p>
            <a:pPr lvl="0" algn="r" rtl="1"/>
            <a:r>
              <a:rPr lang="en-US" sz="2800" dirty="0"/>
              <a:t> </a:t>
            </a:r>
          </a:p>
          <a:p>
            <a:pPr algn="r" rtl="1"/>
            <a:r>
              <a:rPr lang="ar-SA" sz="2800" u="sng" dirty="0"/>
              <a:t>أهم الرواد:</a:t>
            </a:r>
            <a:r>
              <a:rPr lang="ar-SA" sz="2800" dirty="0"/>
              <a:t> </a:t>
            </a:r>
            <a:endParaRPr lang="ar-EG" sz="2800" dirty="0" smtClean="0"/>
          </a:p>
          <a:p>
            <a:pPr algn="r" rtl="1"/>
            <a:r>
              <a:rPr lang="ar-SA" sz="2800" dirty="0" smtClean="0"/>
              <a:t>ولعل </a:t>
            </a:r>
            <a:r>
              <a:rPr lang="ar-SA" sz="2800" dirty="0"/>
              <a:t>من أبرز رواد هذه المرحلة  " مارك انطوان جوليان دى بارى </a:t>
            </a:r>
            <a:r>
              <a:rPr lang="en-US" sz="2800" dirty="0"/>
              <a:t>marc Antoine </a:t>
            </a:r>
            <a:r>
              <a:rPr lang="en-US" sz="2800" dirty="0" err="1"/>
              <a:t>Jullien</a:t>
            </a:r>
            <a:r>
              <a:rPr lang="ar-SA" sz="2800" dirty="0"/>
              <a:t> </a:t>
            </a:r>
            <a:r>
              <a:rPr lang="ar-SA" sz="2800" dirty="0" smtClean="0"/>
              <a:t>الفرنسى</a:t>
            </a:r>
            <a:r>
              <a:rPr lang="ar-EG" sz="2800" dirty="0" smtClean="0"/>
              <a:t> وهو صاحب أول مؤلف في نظم التعليم( وضح )</a:t>
            </a:r>
            <a:endParaRPr lang="en-US" sz="2800" dirty="0"/>
          </a:p>
          <a:p>
            <a:pPr algn="r" rtl="1"/>
            <a:r>
              <a:rPr lang="ar-EG" sz="2800" dirty="0"/>
              <a:t>كما يعتبر "</a:t>
            </a:r>
            <a:r>
              <a:rPr lang="ar-EG" sz="2800" dirty="0" smtClean="0"/>
              <a:t>فيكتور </a:t>
            </a:r>
            <a:r>
              <a:rPr lang="ar-EG" sz="2800" dirty="0"/>
              <a:t>كوزان من رواد تلك المرحلة</a:t>
            </a:r>
            <a:r>
              <a:rPr lang="ar-EG" sz="2800" dirty="0" smtClean="0"/>
              <a:t>.</a:t>
            </a:r>
          </a:p>
          <a:p>
            <a:pPr algn="r" rtl="1"/>
            <a:r>
              <a:rPr lang="ar-EG" sz="2800" dirty="0" smtClean="0"/>
              <a:t>(بم </a:t>
            </a:r>
            <a:r>
              <a:rPr lang="ar-EG" sz="2800" dirty="0"/>
              <a:t>تفسر: تغلب الذاتية على </a:t>
            </a:r>
            <a:r>
              <a:rPr lang="ar-EG" sz="2800" dirty="0" smtClean="0"/>
              <a:t>المرحلتين الأولى </a:t>
            </a:r>
            <a:r>
              <a:rPr lang="ar-EG" sz="2800" dirty="0"/>
              <a:t>والثانية من مراحل تطور التربية </a:t>
            </a:r>
            <a:r>
              <a:rPr lang="ar-EG" sz="2800" dirty="0" smtClean="0"/>
              <a:t>المقارنة)</a:t>
            </a:r>
            <a:endParaRPr lang="en-US" sz="2800" dirty="0"/>
          </a:p>
          <a:p>
            <a:pPr algn="r" rtl="1"/>
            <a:endParaRPr lang="en-US" sz="2800" dirty="0"/>
          </a:p>
        </p:txBody>
      </p:sp>
    </p:spTree>
    <p:extLst>
      <p:ext uri="{BB962C8B-B14F-4D97-AF65-F5344CB8AC3E}">
        <p14:creationId xmlns:p14="http://schemas.microsoft.com/office/powerpoint/2010/main" val="265055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417415"/>
          </a:xfrm>
          <a:prstGeom prst="rect">
            <a:avLst/>
          </a:prstGeom>
        </p:spPr>
        <p:txBody>
          <a:bodyPr wrap="square">
            <a:spAutoFit/>
          </a:bodyPr>
          <a:lstStyle/>
          <a:p>
            <a:pPr algn="r" rtl="1"/>
            <a:r>
              <a:rPr lang="ar-SA" sz="2800" b="1" dirty="0"/>
              <a:t>ثالثاً: مرحلة القوى والعوامل الثقافية</a:t>
            </a:r>
            <a:endParaRPr lang="en-US" sz="2800" dirty="0"/>
          </a:p>
          <a:p>
            <a:pPr algn="r" rtl="1"/>
            <a:r>
              <a:rPr lang="ar-EG" sz="2800" dirty="0"/>
              <a:t>وتمتد هذه المرحلة من أوائل القرن العشرين وحتى الحرب العالمية الثانية</a:t>
            </a:r>
            <a:endParaRPr lang="en-US" sz="2800" dirty="0"/>
          </a:p>
          <a:p>
            <a:pPr algn="r" rtl="1"/>
            <a:r>
              <a:rPr lang="ar-EG" sz="2800" u="sng" dirty="0"/>
              <a:t>أهم سماتها: </a:t>
            </a:r>
            <a:endParaRPr lang="en-US" sz="2800" dirty="0"/>
          </a:p>
          <a:p>
            <a:pPr lvl="0" algn="r" rtl="1"/>
            <a:r>
              <a:rPr lang="ar-EG" sz="2800" dirty="0"/>
              <a:t>وفيها ظهر اهتمام المشتغلين بالتربية المقارنة نحو ربط النظم التعليمية بما يدور فى </a:t>
            </a:r>
            <a:r>
              <a:rPr lang="ar-EG" sz="2800" dirty="0" smtClean="0"/>
              <a:t>مجتمعاتها.</a:t>
            </a:r>
          </a:p>
          <a:p>
            <a:pPr lvl="0" algn="r" rtl="1"/>
            <a:endParaRPr lang="ar-EG" sz="2800" dirty="0" smtClean="0"/>
          </a:p>
          <a:p>
            <a:pPr lvl="0" algn="r" rtl="1"/>
            <a:r>
              <a:rPr lang="ar-EG" sz="2800" dirty="0"/>
              <a:t>ولقد برز هذا الاتجاه فى أعقاب الحرب العالمية الأولى </a:t>
            </a:r>
            <a:r>
              <a:rPr lang="ar-EG" sz="2800" dirty="0" smtClean="0"/>
              <a:t>والثانية( فسر ذلك )</a:t>
            </a:r>
          </a:p>
          <a:p>
            <a:pPr lvl="0" algn="r" rtl="1"/>
            <a:endParaRPr lang="ar-EG" sz="2800" dirty="0" smtClean="0"/>
          </a:p>
          <a:p>
            <a:pPr lvl="0" algn="r" rtl="1"/>
            <a:r>
              <a:rPr lang="ar-EG" sz="2800" dirty="0"/>
              <a:t>يطلق العالم "بيرايداى" على هذه المرحلة "مرحلة التنبؤ أو </a:t>
            </a:r>
            <a:r>
              <a:rPr lang="ar-EG" sz="2800" dirty="0" smtClean="0"/>
              <a:t>الاحتمالات </a:t>
            </a:r>
            <a:r>
              <a:rPr lang="ar-EG" sz="2800" u="sng" dirty="0" smtClean="0"/>
              <a:t>( فسر ذلك)</a:t>
            </a:r>
          </a:p>
          <a:p>
            <a:pPr algn="r" rtl="1"/>
            <a:r>
              <a:rPr lang="ar-EG" sz="2800" dirty="0"/>
              <a:t>ومن أشهر المربين فى هذه المرحلة: المربى الانجليزى </a:t>
            </a:r>
            <a:r>
              <a:rPr lang="ar-EG" sz="2800" dirty="0" smtClean="0"/>
              <a:t>: سادلر</a:t>
            </a:r>
          </a:p>
          <a:p>
            <a:pPr algn="r" rtl="1"/>
            <a:r>
              <a:rPr lang="ar-EG" sz="2800" dirty="0" smtClean="0"/>
              <a:t>كما يعد كاندل من رواد تلك المرحلة</a:t>
            </a:r>
          </a:p>
          <a:p>
            <a:pPr algn="r" rtl="1"/>
            <a:r>
              <a:rPr lang="ar-EG" sz="2800" dirty="0"/>
              <a:t>عبر "سادلر" عن فكره بقوله " ينبغى عند دراستنا لنظم التعليم الأجنبية ألا ننسى أن هناك أشياء خارج المدرسة قد تكون أكثر أهمية من الأشياء التى توجد </a:t>
            </a:r>
            <a:r>
              <a:rPr lang="ar-EG" sz="2800" dirty="0" smtClean="0"/>
              <a:t>داخلها</a:t>
            </a:r>
            <a:r>
              <a:rPr lang="ar-EG" sz="2800" u="sng" dirty="0" smtClean="0"/>
              <a:t>( وضح)  كما وجه كاندل اهتمامًا خاصا إلى القومية </a:t>
            </a:r>
            <a:r>
              <a:rPr lang="en-US" sz="2800" dirty="0" smtClean="0"/>
              <a:t>nationalism</a:t>
            </a:r>
            <a:r>
              <a:rPr lang="ar-EG" sz="2800" dirty="0" smtClean="0"/>
              <a:t>( لماذا ؟ )</a:t>
            </a:r>
            <a:endParaRPr lang="ar-EG" sz="2800" u="sng" dirty="0" smtClean="0"/>
          </a:p>
          <a:p>
            <a:pPr algn="r" rtl="1"/>
            <a:endParaRPr lang="en-US" sz="2800" dirty="0"/>
          </a:p>
          <a:p>
            <a:pPr lvl="0" algn="r" rtl="1"/>
            <a:endParaRPr lang="ar-EG" sz="2800" u="sng" dirty="0" smtClean="0"/>
          </a:p>
        </p:txBody>
      </p:sp>
    </p:spTree>
    <p:extLst>
      <p:ext uri="{BB962C8B-B14F-4D97-AF65-F5344CB8AC3E}">
        <p14:creationId xmlns:p14="http://schemas.microsoft.com/office/powerpoint/2010/main" val="245470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93866"/>
          </a:xfrm>
          <a:prstGeom prst="rect">
            <a:avLst/>
          </a:prstGeom>
        </p:spPr>
        <p:txBody>
          <a:bodyPr wrap="square">
            <a:spAutoFit/>
          </a:bodyPr>
          <a:lstStyle/>
          <a:p>
            <a:pPr algn="r" rtl="1"/>
            <a:r>
              <a:rPr lang="ar-EG" sz="2800" b="1" dirty="0"/>
              <a:t>رابعا: مرحلة المنهجية العلمية</a:t>
            </a:r>
            <a:r>
              <a:rPr lang="ar-EG" sz="2800" b="1" dirty="0" smtClean="0"/>
              <a:t>:</a:t>
            </a:r>
            <a:endParaRPr lang="en-US" sz="2800" dirty="0"/>
          </a:p>
          <a:p>
            <a:pPr algn="r" rtl="1"/>
            <a:r>
              <a:rPr lang="ar-EG" sz="2800" dirty="0"/>
              <a:t>تبدأ هذه المرحلة من منتصف القرن العشرين وحتى الوقت الحاضر،</a:t>
            </a:r>
            <a:endParaRPr lang="en-US" sz="2800" dirty="0"/>
          </a:p>
          <a:p>
            <a:pPr algn="r" rtl="1"/>
            <a:endParaRPr lang="ar-EG" sz="2800" u="sng" dirty="0" smtClean="0"/>
          </a:p>
          <a:p>
            <a:pPr algn="r" rtl="1"/>
            <a:r>
              <a:rPr lang="ar-EG" sz="2800" u="sng" dirty="0" smtClean="0"/>
              <a:t>من </a:t>
            </a:r>
            <a:r>
              <a:rPr lang="ar-EG" sz="2800" u="sng" dirty="0"/>
              <a:t>سماتها:</a:t>
            </a:r>
            <a:endParaRPr lang="en-US" sz="2800" dirty="0"/>
          </a:p>
          <a:p>
            <a:pPr lvl="0" algn="r" rtl="1"/>
            <a:r>
              <a:rPr lang="ar-EG" sz="2800" dirty="0"/>
              <a:t>تطورت الدراسات التربوية المقارنة من مجال البحث فى الانسانيات على المستوى النظرى إلى إتباع المنهج العلمى التجريبى، وعلى ذلك فإن هذه المرحلة تمتاز  بالعلمية، والتجريب فى مجال الدراسات الإنسانية ومنها الدراسات التربوية المقارنة</a:t>
            </a:r>
            <a:r>
              <a:rPr lang="ar-EG" sz="2800" dirty="0" smtClean="0"/>
              <a:t>.</a:t>
            </a:r>
          </a:p>
          <a:p>
            <a:pPr lvl="0" algn="r" rtl="1"/>
            <a:endParaRPr lang="ar-EG" sz="2800" dirty="0" smtClean="0"/>
          </a:p>
          <a:p>
            <a:pPr algn="r" rtl="1"/>
            <a:r>
              <a:rPr lang="ar-EG" sz="2800" u="sng" dirty="0"/>
              <a:t>ولعل من أبرز رواد هذه الفترة:</a:t>
            </a:r>
            <a:endParaRPr lang="en-US" sz="2800" dirty="0"/>
          </a:p>
          <a:p>
            <a:pPr algn="r" rtl="1"/>
            <a:r>
              <a:rPr lang="ar-EG" sz="2800" dirty="0"/>
              <a:t>المربى المعاصر البولندى الأصل "بيريداى" ويعمل أستاذا للتربية المقارنة فى كلية المعلمين بجامعة كولومبيا بنيويورك </a:t>
            </a:r>
            <a:endParaRPr lang="ar-EG" sz="2800" dirty="0" smtClean="0"/>
          </a:p>
          <a:p>
            <a:pPr algn="r" rtl="1"/>
            <a:r>
              <a:rPr lang="ar-EG" sz="2800" dirty="0"/>
              <a:t>ويرى (بيريداى) أن هناك أربع خطوات فى العملية الكلية للمقارنة </a:t>
            </a:r>
            <a:r>
              <a:rPr lang="ar-EG" sz="2800" u="sng" dirty="0" smtClean="0"/>
              <a:t>( وضح ذلك)</a:t>
            </a:r>
            <a:endParaRPr lang="en-US" sz="2800" u="sng" dirty="0"/>
          </a:p>
        </p:txBody>
      </p:sp>
    </p:spTree>
    <p:extLst>
      <p:ext uri="{BB962C8B-B14F-4D97-AF65-F5344CB8AC3E}">
        <p14:creationId xmlns:p14="http://schemas.microsoft.com/office/powerpoint/2010/main" val="82667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243</TotalTime>
  <Words>633</Words>
  <Application>Microsoft Office PowerPoint</Application>
  <PresentationFormat>On-screen Show (4:3)</PresentationFormat>
  <Paragraphs>86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Angles</vt:lpstr>
      <vt:lpstr>محاضرة 1 اسم المقرر: نظام التعليم في مصر والاتجاهات المعاصرة كود المقرر: comp 421 أستاذ المقرر: د. فاطمة محمد منير اللمعي اسم الشعبة: جميع الشعب العلمية والأدبية والفنية ماعدا الطفولة الفرقة الدراسية: الفرقة الرابعة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Dr.Vista</dc:creator>
  <cp:lastModifiedBy>Dr.Vista</cp:lastModifiedBy>
  <cp:revision>13</cp:revision>
  <dcterms:created xsi:type="dcterms:W3CDTF">2006-08-16T00:00:00Z</dcterms:created>
  <dcterms:modified xsi:type="dcterms:W3CDTF">2020-03-17T20:18:54Z</dcterms:modified>
</cp:coreProperties>
</file>